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974A34-8A62-C007-C4C4-62ABF0001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A288AA7-1BFD-5744-F0CF-F076B1CF1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027524A-2843-0FEC-9B16-EB98E52B1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586A-2173-4631-B2CF-8847BCB825B9}" type="datetimeFigureOut">
              <a:rPr lang="zh-TW" altLang="en-US" smtClean="0"/>
              <a:t>2025/5/5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2AF1D1E-9159-CD26-D5CC-7D4A2C37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F16D5A8-4F5C-4E82-DA08-02CB49DD6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F263-1D3E-4C6B-9C99-3992D73EB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514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77D07D-1546-9C9A-1DBF-AA3D4C085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1F93922-2DCD-0DF7-1BBC-884BDCA81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DAD60F5-4247-403D-E46C-512FCE95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586A-2173-4631-B2CF-8847BCB825B9}" type="datetimeFigureOut">
              <a:rPr lang="zh-TW" altLang="en-US" smtClean="0"/>
              <a:t>2025/5/5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A14A444-578F-1902-A8DE-1555E5547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91F9D8E-D03C-03B2-C3F4-A37C63BF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F263-1D3E-4C6B-9C99-3992D73EB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51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1C5E7A0-A5F2-4D00-27CE-E3A373EFF9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429B59A-A7B4-9935-DD2B-19F716CD0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59F0567-E216-B09A-F6AB-9E457704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586A-2173-4631-B2CF-8847BCB825B9}" type="datetimeFigureOut">
              <a:rPr lang="zh-TW" altLang="en-US" smtClean="0"/>
              <a:t>2025/5/5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53F39D-A2F6-C1BD-676B-6D9305A1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ED0FEC-94F7-EE96-54D6-BFF7087FB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F263-1D3E-4C6B-9C99-3992D73EB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939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97B789-BFC0-CA6D-C2D0-BC4C9EFF7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F9F57BD-AA5C-4BF8-62F4-D1A915297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8F141D5-086B-0A66-5401-E5913039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586A-2173-4631-B2CF-8847BCB825B9}" type="datetimeFigureOut">
              <a:rPr lang="zh-TW" altLang="en-US" smtClean="0"/>
              <a:t>2025/5/5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5C128E-1786-201F-650A-81637D6D4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FA1B8A5-0481-1650-2546-0E0B27DB3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F263-1D3E-4C6B-9C99-3992D73EB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711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9A3F92-4C9C-D08B-9CBB-1E982BA9A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8B7A2CF-D7C4-F80E-EDD5-BA8768F03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1C603E8-5D42-3EFE-8463-51916F03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586A-2173-4631-B2CF-8847BCB825B9}" type="datetimeFigureOut">
              <a:rPr lang="zh-TW" altLang="en-US" smtClean="0"/>
              <a:t>2025/5/5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482053F-5FC5-CEB2-F723-7BB5B6263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E2D2420-8947-B681-D43C-38F00EB75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F263-1D3E-4C6B-9C99-3992D73EB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111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DA8831-CB25-6383-BF48-2D03F4391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FA0F15-90BE-0515-F618-2436197D72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5C24BC1-C0AB-2D3C-FBFD-10AC56F52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AC5CF84-DFCA-F6AF-2EFD-87A94E2E5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586A-2173-4631-B2CF-8847BCB825B9}" type="datetimeFigureOut">
              <a:rPr lang="zh-TW" altLang="en-US" smtClean="0"/>
              <a:t>2025/5/5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59DA163-B6A2-A190-6BDE-2ED7FAF68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1AFDEBC-668F-CB91-3319-416D1376D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F263-1D3E-4C6B-9C99-3992D73EB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817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7973C2-D211-D862-EB45-2F49F4226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37E467C-3BAC-5610-A8ED-1D27BBBF0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90D9DDF-F2D3-79C6-CA84-BD62622B0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2119D15-90FA-BD15-38C0-E883E6F7EE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FFE8518-D4D5-B93E-D903-A6B3E41187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D8F0535-4A48-D43C-E3A4-F3CCCD6B9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586A-2173-4631-B2CF-8847BCB825B9}" type="datetimeFigureOut">
              <a:rPr lang="zh-TW" altLang="en-US" smtClean="0"/>
              <a:t>2025/5/5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31E5E2C-3363-DD4C-61EF-C891205D8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55FC8DF-6927-823B-E066-A5AD8E8C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F263-1D3E-4C6B-9C99-3992D73EB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143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9DA4EC-9DB4-6B92-CE09-A4026E2E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9FE9227-2621-ED78-FB81-A550BEFF4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586A-2173-4631-B2CF-8847BCB825B9}" type="datetimeFigureOut">
              <a:rPr lang="zh-TW" altLang="en-US" smtClean="0"/>
              <a:t>2025/5/5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CD293B1-8181-3B8C-34A6-2F2DEA04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5B2BDDF-8F96-31AE-CF99-908556EA0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F263-1D3E-4C6B-9C99-3992D73EB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204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9CE2FD0-E1E9-A751-596E-2FE362C63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586A-2173-4631-B2CF-8847BCB825B9}" type="datetimeFigureOut">
              <a:rPr lang="zh-TW" altLang="en-US" smtClean="0"/>
              <a:t>2025/5/5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C51659F-2BCB-4D0A-E016-46329DB16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F1CA89C-EDE7-5505-6702-A75D91BFC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F263-1D3E-4C6B-9C99-3992D73EB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623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B0C222-8F40-A54D-6F75-882BABB9A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54AE5C-AC79-F779-4260-E43D5D196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79F6D19-EA11-ADA3-CA24-49D7218C7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BC4A06C-67E0-F105-186A-56A6DDCA6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586A-2173-4631-B2CF-8847BCB825B9}" type="datetimeFigureOut">
              <a:rPr lang="zh-TW" altLang="en-US" smtClean="0"/>
              <a:t>2025/5/5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34CC17D-499F-D61F-1578-8E246773A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DC02BFF-7009-1025-1E34-CC2BB4A10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F263-1D3E-4C6B-9C99-3992D73EB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879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5DC890-729C-2590-C447-A96C6ACEB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D4FBD7F-F30B-B9BD-196F-FB339DAC3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8B8AB91-57EA-9E06-9B8E-E359A0385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B9D7017-B952-E0D4-37B3-99CF3585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586A-2173-4631-B2CF-8847BCB825B9}" type="datetimeFigureOut">
              <a:rPr lang="zh-TW" altLang="en-US" smtClean="0"/>
              <a:t>2025/5/5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6F44AAF-F500-D022-C332-6D1E094BA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CEB029E-7CFB-335E-80A7-F3AEE827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F263-1D3E-4C6B-9C99-3992D73EB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200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AD26DD2-11EF-5B17-A982-D02472D3B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59113E8-0E62-D809-F72E-8A9C247F6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2C6F382-4098-BF93-FADE-CB9BFC650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A586A-2173-4631-B2CF-8847BCB825B9}" type="datetimeFigureOut">
              <a:rPr lang="zh-TW" altLang="en-US" smtClean="0"/>
              <a:t>2025/5/5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210F0DA-3A36-8480-36B6-E404947E0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E94AB3C-D753-682E-E794-04EA7D8F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8F263-1D3E-4C6B-9C99-3992D73EB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952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25E35C-753C-1C7F-22FE-E8984AEAF6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生成式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AI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技術與數位行銷人才養成班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人工智慧概論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8D3C208-F2A5-BE47-F4AE-6CBEADAA0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謝欽旭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國立高雄科技大學電子工程系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2025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8853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DD7663-F724-125C-BD89-DA800B79F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ARTIFICIAL NEURONS - THRESHOLD LOGIC UNITS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22B4CB-D0F7-A636-2009-71822308A1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Each of the 86 billion neurons in the human brain is effectively a tiny processor, receiving electrical signals (inputs) from other neurons and sending out signals of its own (outputs).</a:t>
            </a:r>
          </a:p>
          <a:p>
            <a:r>
              <a:rPr lang="en-US" altLang="zh-TW" dirty="0"/>
              <a:t>McCulloch and Pitts (see opposite) realized that neurons can act as logic gates—devices that can switch on and off, depending on the input.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91BB5EC6-F25B-D364-0BB9-9EDA2ED445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141059"/>
            <a:ext cx="5181600" cy="3720470"/>
          </a:xfrm>
        </p:spPr>
      </p:pic>
    </p:spTree>
    <p:extLst>
      <p:ext uri="{BB962C8B-B14F-4D97-AF65-F5344CB8AC3E}">
        <p14:creationId xmlns:p14="http://schemas.microsoft.com/office/powerpoint/2010/main" val="1982575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C34BD3-472D-0673-9F28-81D402E5F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 PROGRAMMABLE COMPUTER - ENIAC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2F0DE6-759A-FE92-F2E3-CA5FCF7C45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The Electronic Numerical Integrator and Computer (</a:t>
            </a:r>
            <a:r>
              <a:rPr lang="en-US" altLang="zh-TW" dirty="0">
                <a:solidFill>
                  <a:srgbClr val="0070C0"/>
                </a:solidFill>
              </a:rPr>
              <a:t>ENIAC</a:t>
            </a:r>
            <a:r>
              <a:rPr lang="en-US" altLang="zh-TW" dirty="0"/>
              <a:t>) was an early electronic computing machine built in the US between 1943 and 1946.</a:t>
            </a:r>
          </a:p>
          <a:p>
            <a:r>
              <a:rPr lang="en-US" altLang="zh-TW" dirty="0"/>
              <a:t>Made up of over 18,000 vacuum tubes (electronic components resembling light bulbs) and covering 1,800sqft (167sqm).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88ED51B-9276-9D21-1910-431D52CF4F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ENIAC was </a:t>
            </a:r>
            <a:r>
              <a:rPr lang="en-US" altLang="zh-TW" dirty="0">
                <a:solidFill>
                  <a:srgbClr val="0070C0"/>
                </a:solidFill>
              </a:rPr>
              <a:t>programmed by changing the arrangement of cables</a:t>
            </a:r>
            <a:r>
              <a:rPr lang="en-US" altLang="zh-TW" dirty="0"/>
              <a:t> that plugged into it.</a:t>
            </a:r>
          </a:p>
          <a:p>
            <a:r>
              <a:rPr lang="en-US" altLang="zh-TW" dirty="0"/>
              <a:t>It was the first machine that </a:t>
            </a:r>
            <a:r>
              <a:rPr lang="en-US" altLang="zh-TW" dirty="0">
                <a:solidFill>
                  <a:srgbClr val="0070C0"/>
                </a:solidFill>
              </a:rPr>
              <a:t>could run different programs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0020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AA7C3F-AFCA-AC76-C638-B38836AC0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 COMPUTING BLUEPRINT - VON NEUMANN ARCHITECTURE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4DDECE-891A-C7C2-FACB-9042493886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John von Neumann (1903-57) devised a model that established how the main components of modern-day computers are structured—known as </a:t>
            </a:r>
            <a:r>
              <a:rPr lang="en-US" altLang="zh-TW" dirty="0">
                <a:solidFill>
                  <a:srgbClr val="0070C0"/>
                </a:solidFill>
              </a:rPr>
              <a:t>von Neumann architecture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The major advancement was the use of </a:t>
            </a:r>
            <a:r>
              <a:rPr lang="en-US" altLang="zh-TW" dirty="0">
                <a:solidFill>
                  <a:srgbClr val="0070C0"/>
                </a:solidFill>
              </a:rPr>
              <a:t>a memory unit that contained both the programs and data</a:t>
            </a:r>
            <a:r>
              <a:rPr lang="en-US" altLang="zh-TW" dirty="0"/>
              <a:t> making the machines </a:t>
            </a:r>
            <a:r>
              <a:rPr lang="en-US" altLang="zh-TW" dirty="0">
                <a:solidFill>
                  <a:srgbClr val="0070C0"/>
                </a:solidFill>
              </a:rPr>
              <a:t>quicker and easier to reprogram</a:t>
            </a:r>
            <a:endParaRPr lang="zh-TW" altLang="en-US" dirty="0">
              <a:solidFill>
                <a:srgbClr val="0070C0"/>
              </a:solidFill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2AD5734A-CFAE-359C-748E-F2EB603EB9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9474" y="1825625"/>
            <a:ext cx="5147052" cy="4351338"/>
          </a:xfrm>
        </p:spPr>
      </p:pic>
    </p:spTree>
    <p:extLst>
      <p:ext uri="{BB962C8B-B14F-4D97-AF65-F5344CB8AC3E}">
        <p14:creationId xmlns:p14="http://schemas.microsoft.com/office/powerpoint/2010/main" val="1572683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94ECB2-D80D-434B-E43C-4A51A3907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TWO KINDS OF Al - WEAK AND STRONG Al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D2BDBD-7A72-D959-7919-00E331425C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Some scientists argue that “</a:t>
            </a:r>
            <a:r>
              <a:rPr lang="en-US" altLang="zh-TW" dirty="0">
                <a:solidFill>
                  <a:srgbClr val="0070C0"/>
                </a:solidFill>
              </a:rPr>
              <a:t>weak Al</a:t>
            </a:r>
            <a:r>
              <a:rPr lang="en-US" altLang="zh-TW" dirty="0"/>
              <a:t>”</a:t>
            </a:r>
            <a:r>
              <a:rPr lang="zh-TW" altLang="en-US" dirty="0"/>
              <a:t> </a:t>
            </a:r>
            <a:r>
              <a:rPr lang="en-US" altLang="zh-TW" dirty="0"/>
              <a:t>-</a:t>
            </a:r>
            <a:r>
              <a:rPr lang="zh-TW" altLang="en-US" dirty="0"/>
              <a:t> </a:t>
            </a:r>
            <a:r>
              <a:rPr lang="en-US" altLang="zh-TW" dirty="0"/>
              <a:t>which includes computers that can do specific limited tasks.</a:t>
            </a:r>
          </a:p>
          <a:p>
            <a:r>
              <a:rPr lang="en-US" altLang="zh-TW" dirty="0"/>
              <a:t>“</a:t>
            </a:r>
            <a:r>
              <a:rPr lang="en-US" altLang="zh-TW" dirty="0">
                <a:solidFill>
                  <a:srgbClr val="0070C0"/>
                </a:solidFill>
              </a:rPr>
              <a:t>Strong Al</a:t>
            </a:r>
            <a:r>
              <a:rPr lang="en-US" altLang="zh-TW" dirty="0"/>
              <a:t>” - an intelligence that can match a human being's in every way.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E50B0953-6BF6-7E68-76F9-05E5B0B8F5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57707" y="2272265"/>
            <a:ext cx="4010585" cy="3458058"/>
          </a:xfrm>
        </p:spPr>
      </p:pic>
    </p:spTree>
    <p:extLst>
      <p:ext uri="{BB962C8B-B14F-4D97-AF65-F5344CB8AC3E}">
        <p14:creationId xmlns:p14="http://schemas.microsoft.com/office/powerpoint/2010/main" val="588616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CC62AC-4A90-702D-4655-DDD95D6CE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 IN ACTION - INTELLIGENT AGENTS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7D98402-92F1-AC7A-2C2E-062C0CFD5F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An "</a:t>
            </a:r>
            <a:r>
              <a:rPr lang="en-US" altLang="zh-TW" dirty="0">
                <a:solidFill>
                  <a:srgbClr val="0070C0"/>
                </a:solidFill>
              </a:rPr>
              <a:t>intelligent agent</a:t>
            </a:r>
            <a:r>
              <a:rPr lang="en-US" altLang="zh-TW" dirty="0"/>
              <a:t>" in Al is anything that can </a:t>
            </a:r>
            <a:r>
              <a:rPr lang="en-US" altLang="zh-TW" dirty="0">
                <a:solidFill>
                  <a:srgbClr val="0070C0"/>
                </a:solidFill>
              </a:rPr>
              <a:t>sense</a:t>
            </a:r>
            <a:r>
              <a:rPr lang="en-US" altLang="zh-TW" dirty="0"/>
              <a:t>, </a:t>
            </a:r>
            <a:r>
              <a:rPr lang="en-US" altLang="zh-TW" dirty="0">
                <a:solidFill>
                  <a:srgbClr val="0070C0"/>
                </a:solidFill>
              </a:rPr>
              <a:t>respond</a:t>
            </a:r>
            <a:r>
              <a:rPr lang="en-US" altLang="zh-TW" dirty="0"/>
              <a:t> to, and </a:t>
            </a:r>
            <a:r>
              <a:rPr lang="en-US" altLang="zh-TW" dirty="0">
                <a:solidFill>
                  <a:srgbClr val="0070C0"/>
                </a:solidFill>
              </a:rPr>
              <a:t>affect</a:t>
            </a:r>
            <a:r>
              <a:rPr lang="en-US" altLang="zh-TW" dirty="0"/>
              <a:t> its environment - which can be physical or digital.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F34D9157-DAAF-FC3C-0821-2BD76CEA96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0240" y="1825625"/>
            <a:ext cx="5045520" cy="4351338"/>
          </a:xfrm>
        </p:spPr>
      </p:pic>
    </p:spTree>
    <p:extLst>
      <p:ext uri="{BB962C8B-B14F-4D97-AF65-F5344CB8AC3E}">
        <p14:creationId xmlns:p14="http://schemas.microsoft.com/office/powerpoint/2010/main" val="2767668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5B0253-78E8-0AB3-D90E-0B30D0B04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TRIAL AND ERROR - LEARNING TO LEARN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6602536-1928-E49F-F397-C2F6CCE22D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Creating machines that can "</a:t>
            </a:r>
            <a:r>
              <a:rPr lang="en-US" altLang="zh-TW" dirty="0">
                <a:solidFill>
                  <a:srgbClr val="0070C0"/>
                </a:solidFill>
              </a:rPr>
              <a:t>learn</a:t>
            </a:r>
            <a:r>
              <a:rPr lang="en-US" altLang="zh-TW" dirty="0"/>
              <a:t>"—the basis of modern Al—is far more recent and complex.</a:t>
            </a:r>
          </a:p>
          <a:p>
            <a:r>
              <a:rPr lang="en-US" altLang="zh-TW" dirty="0"/>
              <a:t>Programmers use algorithms that are repeatedly revised through trial and error to improve their accuracy.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C6A2E03D-9D8B-A40D-AC1C-337E8087B6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16850" y="1825625"/>
            <a:ext cx="2092299" cy="4351338"/>
          </a:xfrm>
        </p:spPr>
      </p:pic>
    </p:spTree>
    <p:extLst>
      <p:ext uri="{BB962C8B-B14F-4D97-AF65-F5344CB8AC3E}">
        <p14:creationId xmlns:p14="http://schemas.microsoft.com/office/powerpoint/2010/main" val="4021117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481621-077F-CEE6-1600-9EBD627CA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MIMICKING THE BRAIN - CONNECTIONISM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C203F1C-1617-E472-9996-D5FF0AF85E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Connectionists believe that intelligence can be achieved by taking simple processing units, such as </a:t>
            </a:r>
            <a:r>
              <a:rPr lang="en-US" altLang="zh-TW" dirty="0">
                <a:solidFill>
                  <a:srgbClr val="0070C0"/>
                </a:solidFill>
              </a:rPr>
              <a:t>artificial neurons</a:t>
            </a:r>
            <a:r>
              <a:rPr lang="en-US" altLang="zh-TW" dirty="0"/>
              <a:t>, and connecting them together into huge "</a:t>
            </a:r>
            <a:r>
              <a:rPr lang="en-US" altLang="zh-TW" dirty="0">
                <a:solidFill>
                  <a:srgbClr val="0070C0"/>
                </a:solidFill>
              </a:rPr>
              <a:t>artificial neural networks</a:t>
            </a:r>
            <a:r>
              <a:rPr lang="en-US" altLang="zh-TW" dirty="0"/>
              <a:t>."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18A58E59-4019-4CB2-1C1B-9081FBED14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31987"/>
            <a:ext cx="5181600" cy="3938614"/>
          </a:xfrm>
        </p:spPr>
      </p:pic>
    </p:spTree>
    <p:extLst>
      <p:ext uri="{BB962C8B-B14F-4D97-AF65-F5344CB8AC3E}">
        <p14:creationId xmlns:p14="http://schemas.microsoft.com/office/powerpoint/2010/main" val="2725965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E42DA7-E483-F2B5-DA24-519D028E7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zh-TW" dirty="0"/>
              <a:t>Al MODELS - CLASSICAL VS STATISTICAL Al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8AE3E0-C565-FAA4-A548-A62A4919A2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/>
              <a:t>The earliest forms of Al are now known as </a:t>
            </a:r>
            <a:r>
              <a:rPr lang="en-US" altLang="zh-TW" dirty="0">
                <a:solidFill>
                  <a:srgbClr val="0070C0"/>
                </a:solidFill>
              </a:rPr>
              <a:t>classical (or symbolic) Als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They were constructed according to the </a:t>
            </a:r>
            <a:r>
              <a:rPr lang="en-US" altLang="zh-TW" dirty="0">
                <a:solidFill>
                  <a:srgbClr val="0070C0"/>
                </a:solidFill>
              </a:rPr>
              <a:t>top-down approach</a:t>
            </a:r>
            <a:r>
              <a:rPr lang="en-US" altLang="zh-TW" dirty="0"/>
              <a:t>, in which computer designers first figured out the </a:t>
            </a:r>
            <a:r>
              <a:rPr lang="en-US" altLang="zh-TW" dirty="0">
                <a:solidFill>
                  <a:srgbClr val="0070C0"/>
                </a:solidFill>
              </a:rPr>
              <a:t>rules of symbolic reasoning</a:t>
            </a:r>
            <a:r>
              <a:rPr lang="en-US" altLang="zh-TW" dirty="0"/>
              <a:t>—how humans think—and built them into the Als.</a:t>
            </a:r>
          </a:p>
          <a:p>
            <a:r>
              <a:rPr lang="en-US" altLang="zh-TW" dirty="0"/>
              <a:t>Their performance was always limited by the rigid application of human-derived rules and their programmers' understanding of them.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4FA3CAED-BAD8-7D1E-BC4F-060C97FAE9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967049"/>
            <a:ext cx="5181600" cy="2068489"/>
          </a:xfrm>
        </p:spPr>
      </p:pic>
    </p:spTree>
    <p:extLst>
      <p:ext uri="{BB962C8B-B14F-4D97-AF65-F5344CB8AC3E}">
        <p14:creationId xmlns:p14="http://schemas.microsoft.com/office/powerpoint/2010/main" val="3869396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880919-D778-2534-D755-82DB2F4AF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zh-TW" dirty="0"/>
              <a:t>Al MODELS - CLASSICAL VS STATISTICAL Al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915597-44AD-9246-300B-CFED0B9A4B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In contrast, modern statistical Als are constructed according to the </a:t>
            </a:r>
            <a:r>
              <a:rPr lang="en-US" altLang="zh-TW" dirty="0">
                <a:solidFill>
                  <a:srgbClr val="0070C0"/>
                </a:solidFill>
              </a:rPr>
              <a:t>bottom-up</a:t>
            </a:r>
            <a:r>
              <a:rPr lang="en-US" altLang="zh-TW" dirty="0"/>
              <a:t> approach.</a:t>
            </a:r>
          </a:p>
          <a:p>
            <a:r>
              <a:rPr lang="en-US" altLang="zh-TW" dirty="0"/>
              <a:t>They are provided with </a:t>
            </a:r>
            <a:r>
              <a:rPr lang="en-US" altLang="zh-TW" dirty="0">
                <a:solidFill>
                  <a:srgbClr val="0070C0"/>
                </a:solidFill>
              </a:rPr>
              <a:t>masses of data and machine-learning tools </a:t>
            </a:r>
            <a:r>
              <a:rPr lang="en-US" altLang="zh-TW" dirty="0"/>
              <a:t>that enable them to find patterns in the data.</a:t>
            </a:r>
          </a:p>
          <a:p>
            <a:r>
              <a:rPr lang="en-US" altLang="zh-TW" dirty="0"/>
              <a:t>From these patterns they are </a:t>
            </a:r>
            <a:r>
              <a:rPr lang="en-US" altLang="zh-TW" dirty="0">
                <a:solidFill>
                  <a:srgbClr val="0070C0"/>
                </a:solidFill>
              </a:rPr>
              <a:t>able to build models</a:t>
            </a:r>
            <a:r>
              <a:rPr lang="en-US" altLang="zh-TW" dirty="0"/>
              <a:t> that show how particular systems (such as financial markets) operate under particular conditions.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CA383E09-D282-462F-8494-264DC1ECFC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930950"/>
            <a:ext cx="5181600" cy="2140687"/>
          </a:xfrm>
        </p:spPr>
      </p:pic>
    </p:spTree>
    <p:extLst>
      <p:ext uri="{BB962C8B-B14F-4D97-AF65-F5344CB8AC3E}">
        <p14:creationId xmlns:p14="http://schemas.microsoft.com/office/powerpoint/2010/main" val="2757268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58B53F-419A-8CD6-90BE-4335DA65A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COMPUTING POWER - MOORE'S LAW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07003-295C-6D24-9049-4F8D1F8732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/>
              <a:t>Gordon Moore (1929-) predicted that the number of transistors that could be fitted onto a computer chip would double every two years.</a:t>
            </a:r>
          </a:p>
          <a:p>
            <a:r>
              <a:rPr lang="en-US" altLang="zh-TW" dirty="0"/>
              <a:t>Although it has since slowed down, </a:t>
            </a:r>
            <a:r>
              <a:rPr lang="en-US" altLang="zh-TW" dirty="0">
                <a:solidFill>
                  <a:srgbClr val="0070C0"/>
                </a:solidFill>
              </a:rPr>
              <a:t>computing power is still increasing </a:t>
            </a:r>
            <a:r>
              <a:rPr lang="en-US" altLang="zh-TW" dirty="0"/>
              <a:t>each year.</a:t>
            </a:r>
          </a:p>
          <a:p>
            <a:r>
              <a:rPr lang="en-US" altLang="zh-TW" dirty="0"/>
              <a:t>This means that in the foreseeable future, Als will have the same amount of computing power as the human brain.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7A027671-8EF2-255F-F237-4A39B0E97F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61754"/>
            <a:ext cx="5181600" cy="4279080"/>
          </a:xfrm>
        </p:spPr>
      </p:pic>
    </p:spTree>
    <p:extLst>
      <p:ext uri="{BB962C8B-B14F-4D97-AF65-F5344CB8AC3E}">
        <p14:creationId xmlns:p14="http://schemas.microsoft.com/office/powerpoint/2010/main" val="1514624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B24689-63EC-D725-0F1E-9F6D1602D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HISTORY OF ARTIFICIAL INTELLIGENCE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251E7C0-6A06-B215-E52A-F5B2D9069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/>
              <a:t>Long before Al became a practical possibility, the notion of a</a:t>
            </a:r>
            <a:r>
              <a:rPr lang="zh-TW" altLang="en-US" dirty="0"/>
              <a:t> </a:t>
            </a:r>
            <a:r>
              <a:rPr lang="en-US" altLang="zh-TW" dirty="0"/>
              <a:t>“</a:t>
            </a:r>
            <a:r>
              <a:rPr lang="en-US" altLang="zh-TW" dirty="0">
                <a:solidFill>
                  <a:srgbClr val="0070C0"/>
                </a:solidFill>
              </a:rPr>
              <a:t>living machine</a:t>
            </a:r>
            <a:r>
              <a:rPr lang="en-US" altLang="zh-TW" dirty="0"/>
              <a:t>” existed in mythology, particularly in the tales</a:t>
            </a:r>
            <a:r>
              <a:rPr lang="zh-TW" altLang="en-US" dirty="0"/>
              <a:t> </a:t>
            </a:r>
            <a:r>
              <a:rPr lang="en-US" altLang="zh-TW" dirty="0"/>
              <a:t>of Ancient Greece and China.</a:t>
            </a:r>
          </a:p>
          <a:p>
            <a:r>
              <a:rPr lang="en-US" altLang="zh-TW" dirty="0"/>
              <a:t>However, the idea was first</a:t>
            </a:r>
            <a:r>
              <a:rPr lang="zh-TW" altLang="en-US" dirty="0"/>
              <a:t> </a:t>
            </a:r>
            <a:r>
              <a:rPr lang="en-US" altLang="zh-TW" dirty="0"/>
              <a:t>taken seriously in the 18th century, when engineers created</a:t>
            </a:r>
            <a:r>
              <a:rPr lang="zh-TW" altLang="en-US" dirty="0"/>
              <a:t> </a:t>
            </a:r>
            <a:r>
              <a:rPr lang="en-US" altLang="zh-TW" dirty="0"/>
              <a:t>complex, self-propelled devices—or "</a:t>
            </a:r>
            <a:r>
              <a:rPr lang="en-US" altLang="zh-TW" dirty="0">
                <a:solidFill>
                  <a:srgbClr val="0070C0"/>
                </a:solidFill>
              </a:rPr>
              <a:t>automata</a:t>
            </a:r>
            <a:r>
              <a:rPr lang="en-US" altLang="zh-TW" dirty="0"/>
              <a:t>."</a:t>
            </a:r>
          </a:p>
          <a:p>
            <a:r>
              <a:rPr lang="en-US" altLang="zh-TW" dirty="0"/>
              <a:t>Meanwhile,</a:t>
            </a:r>
            <a:r>
              <a:rPr lang="zh-TW" altLang="en-US" dirty="0"/>
              <a:t> </a:t>
            </a:r>
            <a:r>
              <a:rPr lang="en-US" altLang="zh-TW" dirty="0"/>
              <a:t>philosophers pondered </a:t>
            </a:r>
            <a:r>
              <a:rPr lang="en-US" altLang="zh-TW" dirty="0">
                <a:solidFill>
                  <a:srgbClr val="0070C0"/>
                </a:solidFill>
              </a:rPr>
              <a:t>whether human thought could be</a:t>
            </a:r>
            <a:r>
              <a:rPr lang="zh-TW" altLang="en-US" dirty="0">
                <a:solidFill>
                  <a:srgbClr val="0070C0"/>
                </a:solidFill>
              </a:rPr>
              <a:t> </a:t>
            </a:r>
            <a:r>
              <a:rPr lang="en-US" altLang="zh-TW" dirty="0">
                <a:solidFill>
                  <a:srgbClr val="0070C0"/>
                </a:solidFill>
              </a:rPr>
              <a:t>simulated by manipulating symbols</a:t>
            </a:r>
            <a:r>
              <a:rPr lang="en-US" altLang="zh-TW" dirty="0"/>
              <a:t>—an idea that led to the</a:t>
            </a:r>
            <a:r>
              <a:rPr lang="zh-TW" altLang="en-US" dirty="0"/>
              <a:t> </a:t>
            </a:r>
            <a:r>
              <a:rPr lang="en-US" altLang="zh-TW" dirty="0"/>
              <a:t>invention of the first </a:t>
            </a:r>
            <a:r>
              <a:rPr lang="en-US" altLang="zh-TW" dirty="0">
                <a:solidFill>
                  <a:srgbClr val="0070C0"/>
                </a:solidFill>
              </a:rPr>
              <a:t>programmable digital computers </a:t>
            </a:r>
            <a:r>
              <a:rPr lang="en-US" altLang="zh-TW" dirty="0"/>
              <a:t>in the</a:t>
            </a:r>
            <a:r>
              <a:rPr lang="zh-TW" altLang="en-US" dirty="0"/>
              <a:t> </a:t>
            </a:r>
            <a:r>
              <a:rPr lang="en-US" altLang="zh-TW" dirty="0"/>
              <a:t>1940s.</a:t>
            </a:r>
          </a:p>
          <a:p>
            <a:r>
              <a:rPr lang="en-US" altLang="zh-TW" dirty="0"/>
              <a:t>By the end of the 1950s, Al was a recognized field of</a:t>
            </a:r>
            <a:r>
              <a:rPr lang="zh-TW" altLang="en-US" dirty="0"/>
              <a:t> </a:t>
            </a:r>
            <a:r>
              <a:rPr lang="en-US" altLang="zh-TW" dirty="0"/>
              <a:t>study, and computers have grown more powerful ever since.</a:t>
            </a:r>
          </a:p>
          <a:p>
            <a:r>
              <a:rPr lang="en-US" altLang="zh-TW" dirty="0"/>
              <a:t>This in turn has led to the creation of increasingly versatile</a:t>
            </a:r>
            <a:r>
              <a:rPr lang="zh-TW" altLang="en-US" dirty="0"/>
              <a:t> </a:t>
            </a:r>
            <a:r>
              <a:rPr lang="en-US" altLang="zh-TW" dirty="0"/>
              <a:t>Als—although </a:t>
            </a:r>
            <a:r>
              <a:rPr lang="en-US" altLang="zh-TW" dirty="0">
                <a:solidFill>
                  <a:srgbClr val="0070C0"/>
                </a:solidFill>
              </a:rPr>
              <a:t>none that can be said to be "alive."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3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5912FC-368C-A5D1-7671-8DDD97264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RAW INFORMATION - TYPES OF DATA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9F890E-8DF3-44D1-56F9-80A505484F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Data is information that can take many forms, such as numbers, words, or images.</a:t>
            </a:r>
          </a:p>
          <a:p>
            <a:r>
              <a:rPr lang="en-US" altLang="zh-TW" dirty="0"/>
              <a:t>This data is either "at rest‘’  stored physically in a database), "in transit" (being used for a finite task), or "in use“ (constantly being updated).</a:t>
            </a:r>
            <a:endParaRPr lang="zh-TW" altLang="en-US" dirty="0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191B2057-524A-F435-97A6-8D29E1B3B8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103418"/>
            <a:ext cx="5181600" cy="3795752"/>
          </a:xfrm>
        </p:spPr>
      </p:pic>
    </p:spTree>
    <p:extLst>
      <p:ext uri="{BB962C8B-B14F-4D97-AF65-F5344CB8AC3E}">
        <p14:creationId xmlns:p14="http://schemas.microsoft.com/office/powerpoint/2010/main" val="3868485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14314E-68BC-D1FD-696A-E15BFB995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EVERYTHING, EVERYWHERE, ALL OF THE TIME - BIG DATA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5E66C9-D1FD-65F7-797C-B45F464BB2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"</a:t>
            </a:r>
            <a:r>
              <a:rPr lang="en-US" altLang="zh-TW" dirty="0">
                <a:solidFill>
                  <a:srgbClr val="0070C0"/>
                </a:solidFill>
              </a:rPr>
              <a:t>Big data</a:t>
            </a:r>
            <a:r>
              <a:rPr lang="en-US" altLang="zh-TW" dirty="0"/>
              <a:t>" is a phrase that describes data sets that are too large to be processed by traditional forms of data-processing software.</a:t>
            </a:r>
          </a:p>
          <a:p>
            <a:r>
              <a:rPr lang="en-US" altLang="zh-TW" dirty="0"/>
              <a:t>Big data is widely used in Al, from </a:t>
            </a:r>
            <a:r>
              <a:rPr lang="en-US" altLang="zh-TW" dirty="0">
                <a:solidFill>
                  <a:srgbClr val="0070C0"/>
                </a:solidFill>
              </a:rPr>
              <a:t>training machine-learning models</a:t>
            </a:r>
            <a:r>
              <a:rPr lang="en-US" altLang="zh-TW" dirty="0"/>
              <a:t>, making predictions about the weather or future customer behavior, to protecting against cyberattacks.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92F7C8A2-84E7-CFC6-F4A2-6D342FE683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33489"/>
            <a:ext cx="5181600" cy="3535610"/>
          </a:xfrm>
        </p:spPr>
      </p:pic>
    </p:spTree>
    <p:extLst>
      <p:ext uri="{BB962C8B-B14F-4D97-AF65-F5344CB8AC3E}">
        <p14:creationId xmlns:p14="http://schemas.microsoft.com/office/powerpoint/2010/main" val="21421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87FAE2-3BD0-F68E-6FCC-C97B8299F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 IMITATION OF LIFE - AUTOMATA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A83B7B-12AB-E4B2-C396-7400C38E6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992291" cy="4351338"/>
          </a:xfrm>
        </p:spPr>
        <p:txBody>
          <a:bodyPr/>
          <a:lstStyle/>
          <a:p>
            <a:r>
              <a:rPr lang="en-US" altLang="zh-TW" dirty="0"/>
              <a:t>An </a:t>
            </a:r>
            <a:r>
              <a:rPr lang="en-US" altLang="zh-TW" dirty="0">
                <a:solidFill>
                  <a:srgbClr val="0070C0"/>
                </a:solidFill>
              </a:rPr>
              <a:t>automaton</a:t>
            </a:r>
            <a:r>
              <a:rPr lang="en-US" altLang="zh-TW" dirty="0"/>
              <a:t> is a machine that is able to operate on its own, following</a:t>
            </a:r>
            <a:r>
              <a:rPr lang="zh-TW" altLang="en-US" dirty="0"/>
              <a:t> </a:t>
            </a:r>
            <a:r>
              <a:rPr lang="en-US" altLang="zh-TW" dirty="0"/>
              <a:t>a sequence of programmed instructions.</a:t>
            </a:r>
          </a:p>
          <a:p>
            <a:r>
              <a:rPr lang="en-US" altLang="zh-TW" dirty="0"/>
              <a:t>In Al, the word “automaton” refers to</a:t>
            </a:r>
            <a:r>
              <a:rPr lang="zh-TW" altLang="en-US" dirty="0"/>
              <a:t> </a:t>
            </a:r>
            <a:r>
              <a:rPr lang="en-US" altLang="zh-TW" dirty="0"/>
              <a:t>a computer that can </a:t>
            </a:r>
            <a:r>
              <a:rPr lang="en-US" altLang="zh-TW" dirty="0">
                <a:solidFill>
                  <a:srgbClr val="0070C0"/>
                </a:solidFill>
              </a:rPr>
              <a:t>be programmed</a:t>
            </a:r>
            <a:r>
              <a:rPr lang="zh-TW" altLang="en-US" dirty="0"/>
              <a:t> </a:t>
            </a:r>
            <a:r>
              <a:rPr lang="en-US" altLang="zh-TW" dirty="0"/>
              <a:t>to perform a specific task.</a:t>
            </a:r>
          </a:p>
          <a:p>
            <a:r>
              <a:rPr lang="en-US" altLang="zh-TW" dirty="0"/>
              <a:t>The latest Als are </a:t>
            </a:r>
            <a:r>
              <a:rPr lang="en-US" altLang="zh-TW" dirty="0">
                <a:solidFill>
                  <a:srgbClr val="0070C0"/>
                </a:solidFill>
              </a:rPr>
              <a:t>highly sophisticated</a:t>
            </a:r>
            <a:r>
              <a:rPr lang="en-US" altLang="zh-TW" dirty="0"/>
              <a:t>, and </a:t>
            </a:r>
            <a:r>
              <a:rPr lang="en-US" altLang="zh-TW" dirty="0">
                <a:solidFill>
                  <a:srgbClr val="0070C0"/>
                </a:solidFill>
              </a:rPr>
              <a:t>appear to have minds of their own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However, one has yet to be built that can control its own actions (</a:t>
            </a:r>
            <a:r>
              <a:rPr lang="en-US" altLang="zh-TW" dirty="0">
                <a:solidFill>
                  <a:srgbClr val="0070C0"/>
                </a:solidFill>
              </a:rPr>
              <a:t>Conscious</a:t>
            </a:r>
            <a:r>
              <a:rPr lang="en-US" altLang="zh-TW" dirty="0"/>
              <a:t>).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D038EBDE-86F6-7BB4-61A4-D726E75E00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30491" y="1825625"/>
            <a:ext cx="3542986" cy="4351338"/>
          </a:xfrm>
        </p:spPr>
      </p:pic>
    </p:spTree>
    <p:extLst>
      <p:ext uri="{BB962C8B-B14F-4D97-AF65-F5344CB8AC3E}">
        <p14:creationId xmlns:p14="http://schemas.microsoft.com/office/powerpoint/2010/main" val="3607109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E30F6C-BD7A-F39D-77D7-830C04A42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DEFINING INTELLIGENCE - MULTIPLE INTELLIGENCES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39320F-0235-BDA7-9FEB-01FD477891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70C0"/>
                </a:solidFill>
              </a:rPr>
              <a:t>Linguistic</a:t>
            </a:r>
            <a:r>
              <a:rPr lang="en-US" altLang="zh-TW" dirty="0"/>
              <a:t> Intelligence</a:t>
            </a:r>
          </a:p>
          <a:p>
            <a:r>
              <a:rPr lang="en-US" altLang="zh-TW" dirty="0">
                <a:solidFill>
                  <a:srgbClr val="0070C0"/>
                </a:solidFill>
              </a:rPr>
              <a:t>Spatial</a:t>
            </a:r>
            <a:r>
              <a:rPr lang="en-US" altLang="zh-TW" dirty="0"/>
              <a:t> Intelligence</a:t>
            </a:r>
          </a:p>
          <a:p>
            <a:r>
              <a:rPr lang="en-US" altLang="zh-TW" dirty="0">
                <a:solidFill>
                  <a:srgbClr val="0070C0"/>
                </a:solidFill>
              </a:rPr>
              <a:t>Artistic</a:t>
            </a:r>
            <a:r>
              <a:rPr lang="en-US" altLang="zh-TW" dirty="0"/>
              <a:t> Intelligence</a:t>
            </a:r>
          </a:p>
          <a:p>
            <a:r>
              <a:rPr lang="en-US" altLang="zh-TW" dirty="0">
                <a:solidFill>
                  <a:srgbClr val="0070C0"/>
                </a:solidFill>
              </a:rPr>
              <a:t>Emotional</a:t>
            </a:r>
            <a:r>
              <a:rPr lang="en-US" altLang="zh-TW" dirty="0"/>
              <a:t> Intelligence</a:t>
            </a:r>
          </a:p>
          <a:p>
            <a:r>
              <a:rPr lang="en-US" altLang="zh-TW" dirty="0">
                <a:solidFill>
                  <a:srgbClr val="0070C0"/>
                </a:solidFill>
              </a:rPr>
              <a:t>Numerical</a:t>
            </a:r>
            <a:r>
              <a:rPr lang="en-US" altLang="zh-TW" dirty="0"/>
              <a:t> Intelligence</a:t>
            </a:r>
          </a:p>
          <a:p>
            <a:r>
              <a:rPr lang="en-US" altLang="zh-TW" dirty="0">
                <a:solidFill>
                  <a:srgbClr val="0070C0"/>
                </a:solidFill>
              </a:rPr>
              <a:t>Physical</a:t>
            </a:r>
            <a:r>
              <a:rPr lang="en-US" altLang="zh-TW" dirty="0"/>
              <a:t> Intelligence</a:t>
            </a:r>
          </a:p>
          <a:p>
            <a:r>
              <a:rPr lang="en-US" altLang="zh-TW" dirty="0">
                <a:solidFill>
                  <a:srgbClr val="0070C0"/>
                </a:solidFill>
              </a:rPr>
              <a:t>Sensory</a:t>
            </a:r>
            <a:r>
              <a:rPr lang="en-US" altLang="zh-TW" dirty="0"/>
              <a:t> Intelligence</a:t>
            </a:r>
          </a:p>
          <a:p>
            <a:r>
              <a:rPr lang="en-US" altLang="zh-TW" dirty="0">
                <a:solidFill>
                  <a:srgbClr val="0070C0"/>
                </a:solidFill>
              </a:rPr>
              <a:t>Reflective</a:t>
            </a:r>
            <a:r>
              <a:rPr lang="en-US" altLang="zh-TW" dirty="0"/>
              <a:t> Intelligence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F1EC06BB-9B49-2CE1-CD21-AFD39D562C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79171" y="1825625"/>
            <a:ext cx="3367657" cy="4351338"/>
          </a:xfrm>
        </p:spPr>
      </p:pic>
    </p:spTree>
    <p:extLst>
      <p:ext uri="{BB962C8B-B14F-4D97-AF65-F5344CB8AC3E}">
        <p14:creationId xmlns:p14="http://schemas.microsoft.com/office/powerpoint/2010/main" val="2385936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262C73-DBDE-B722-409F-4C36A9DAE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THINKING = COMPUTING - COMPUTATIONALISM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6AA610-BCC3-1DD7-D9FB-D72F9456F4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70C0"/>
                </a:solidFill>
              </a:rPr>
              <a:t>Computationalism</a:t>
            </a:r>
            <a:r>
              <a:rPr lang="en-US" altLang="zh-TW" dirty="0"/>
              <a:t>: Thinking is a form of computing – A process of using algorithms to convert symbolic inputs into symbolic outputs.</a:t>
            </a:r>
          </a:p>
          <a:p>
            <a:r>
              <a:rPr lang="en-US" altLang="zh-TW" dirty="0" err="1"/>
              <a:t>Computationlists</a:t>
            </a:r>
            <a:r>
              <a:rPr lang="en-US" altLang="zh-TW" dirty="0"/>
              <a:t> argue that the human brain is a computer.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8CE29373-0345-9F82-39D7-2CA0370B18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40344"/>
            <a:ext cx="5181600" cy="3921899"/>
          </a:xfrm>
        </p:spPr>
      </p:pic>
    </p:spTree>
    <p:extLst>
      <p:ext uri="{BB962C8B-B14F-4D97-AF65-F5344CB8AC3E}">
        <p14:creationId xmlns:p14="http://schemas.microsoft.com/office/powerpoint/2010/main" val="2355260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0BA303-48D3-BF6B-22BC-7D48396D6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BY STEP</a:t>
            </a:r>
            <a:r>
              <a:rPr lang="zh-TW" altLang="en-US" dirty="0"/>
              <a:t> </a:t>
            </a:r>
            <a:r>
              <a:rPr lang="en-US" altLang="zh-TW" dirty="0"/>
              <a:t>-</a:t>
            </a:r>
            <a:r>
              <a:rPr lang="zh-TW" altLang="en-US" dirty="0"/>
              <a:t> </a:t>
            </a:r>
            <a:r>
              <a:rPr lang="en-US" altLang="zh-TW" dirty="0"/>
              <a:t>ALGORITHMS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CB72E6-431F-1C64-3219-189D390F86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An algorithm is a </a:t>
            </a:r>
            <a:r>
              <a:rPr lang="en-US" altLang="zh-TW" dirty="0">
                <a:solidFill>
                  <a:srgbClr val="0070C0"/>
                </a:solidFill>
              </a:rPr>
              <a:t>sequence of instructions</a:t>
            </a:r>
            <a:r>
              <a:rPr lang="en-US" altLang="zh-TW" dirty="0"/>
              <a:t> for</a:t>
            </a:r>
            <a:r>
              <a:rPr lang="zh-TW" altLang="en-US" dirty="0"/>
              <a:t> </a:t>
            </a:r>
            <a:r>
              <a:rPr lang="en-US" altLang="zh-TW" dirty="0"/>
              <a:t>accomplishing a task.</a:t>
            </a:r>
          </a:p>
          <a:p>
            <a:r>
              <a:rPr lang="en-US" altLang="zh-TW" dirty="0"/>
              <a:t>It takes an </a:t>
            </a:r>
            <a:r>
              <a:rPr lang="en-US" altLang="zh-TW" dirty="0">
                <a:solidFill>
                  <a:srgbClr val="0070C0"/>
                </a:solidFill>
              </a:rPr>
              <a:t>input</a:t>
            </a:r>
            <a:r>
              <a:rPr lang="en-US" altLang="zh-TW" dirty="0"/>
              <a:t>, such as information</a:t>
            </a:r>
            <a:r>
              <a:rPr lang="zh-TW" altLang="en-US" dirty="0"/>
              <a:t> </a:t>
            </a:r>
            <a:r>
              <a:rPr lang="en-US" altLang="zh-TW" dirty="0"/>
              <a:t>or data, and processes it in a series of steps to produce a</a:t>
            </a:r>
            <a:r>
              <a:rPr lang="zh-TW" altLang="en-US" dirty="0"/>
              <a:t> </a:t>
            </a:r>
            <a:r>
              <a:rPr lang="en-US" altLang="zh-TW" dirty="0"/>
              <a:t>desired result, or </a:t>
            </a:r>
            <a:r>
              <a:rPr lang="en-US" altLang="zh-TW" dirty="0">
                <a:solidFill>
                  <a:srgbClr val="0070C0"/>
                </a:solidFill>
              </a:rPr>
              <a:t>output</a:t>
            </a:r>
            <a:r>
              <a:rPr lang="en-US" altLang="zh-TW" dirty="0"/>
              <a:t>.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35AC0E39-2371-FBCD-81EC-864C164C0B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43541" y="1825625"/>
            <a:ext cx="4238917" cy="4351338"/>
          </a:xfrm>
        </p:spPr>
      </p:pic>
    </p:spTree>
    <p:extLst>
      <p:ext uri="{BB962C8B-B14F-4D97-AF65-F5344CB8AC3E}">
        <p14:creationId xmlns:p14="http://schemas.microsoft.com/office/powerpoint/2010/main" val="2159279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474387-2BAB-ADD9-E590-80638C804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INSTRUCTING</a:t>
            </a:r>
            <a:r>
              <a:rPr lang="zh-TW" altLang="en-US" dirty="0"/>
              <a:t> </a:t>
            </a:r>
            <a:r>
              <a:rPr lang="en-US" altLang="zh-TW" dirty="0"/>
              <a:t>COMPUTERS - PROGRAMS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DB84AD8-CD51-B21B-C40A-EDA816C761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A program is a </a:t>
            </a:r>
            <a:r>
              <a:rPr lang="en-US" altLang="zh-TW" dirty="0">
                <a:solidFill>
                  <a:srgbClr val="0070C0"/>
                </a:solidFill>
              </a:rPr>
              <a:t>sequence of instructions written in code</a:t>
            </a:r>
            <a:r>
              <a:rPr lang="zh-TW" altLang="en-US" dirty="0">
                <a:solidFill>
                  <a:srgbClr val="0070C0"/>
                </a:solidFill>
              </a:rPr>
              <a:t> </a:t>
            </a:r>
            <a:r>
              <a:rPr lang="en-US" altLang="zh-TW" dirty="0"/>
              <a:t>that enables a computer to perform one or more tasks.</a:t>
            </a:r>
            <a:endParaRPr lang="zh-TW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4FDCE531-4E38-86A6-39E4-34FC2B556D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176738"/>
            <a:ext cx="5181600" cy="3649111"/>
          </a:xfrm>
        </p:spPr>
      </p:pic>
    </p:spTree>
    <p:extLst>
      <p:ext uri="{BB962C8B-B14F-4D97-AF65-F5344CB8AC3E}">
        <p14:creationId xmlns:p14="http://schemas.microsoft.com/office/powerpoint/2010/main" val="19698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147920-1EF2-E85A-073D-05437DF17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 THEORETICAL COMPUTER - TURING'S UNIVERSAL MACHINE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0F1595-FEE2-87E3-C741-AF0E6A566C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In 1936, English mathematician Alan Turing (1912-54) proposed an imaginary machine that could solve any problem that could be made "</a:t>
            </a:r>
            <a:r>
              <a:rPr lang="en-US" altLang="zh-TW" dirty="0">
                <a:solidFill>
                  <a:srgbClr val="0070C0"/>
                </a:solidFill>
              </a:rPr>
              <a:t>computable</a:t>
            </a:r>
            <a:r>
              <a:rPr lang="en-US" altLang="zh-TW" dirty="0"/>
              <a:t>.‘’</a:t>
            </a:r>
          </a:p>
          <a:p>
            <a:r>
              <a:rPr lang="en-US" altLang="zh-TW" dirty="0"/>
              <a:t>As long as the problem could be written using symbols and algorithms, and translated into binary code, his machine could solve it.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4073BE0E-5090-7F3E-6965-5B10A96100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48824" y="1825625"/>
            <a:ext cx="4228352" cy="4351338"/>
          </a:xfrm>
        </p:spPr>
      </p:pic>
    </p:spTree>
    <p:extLst>
      <p:ext uri="{BB962C8B-B14F-4D97-AF65-F5344CB8AC3E}">
        <p14:creationId xmlns:p14="http://schemas.microsoft.com/office/powerpoint/2010/main" val="3979556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394E8F-2FCF-B2AC-7162-404B5F171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 ELECTRIC BRAIN - NEURONS AND COMPUTATION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DF5C15-12DB-6557-7430-87DAF7A3EF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In 1943, scientist Walter McCulloch (1898-1969) and mathematician Walter Pitts (1923-69) demonstrated that networks of units based on human nerve cells, or neurons, passing electric signals back and forth, </a:t>
            </a:r>
            <a:r>
              <a:rPr lang="en-US" altLang="zh-TW" dirty="0">
                <a:solidFill>
                  <a:srgbClr val="0070C0"/>
                </a:solidFill>
              </a:rPr>
              <a:t>could copy a Turing machine</a:t>
            </a:r>
            <a:r>
              <a:rPr lang="en-US" altLang="zh-TW" dirty="0"/>
              <a:t>.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ECAA20BB-A096-295E-211F-E2D7E2341C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9123" y="1825625"/>
            <a:ext cx="5127753" cy="4351338"/>
          </a:xfrm>
        </p:spPr>
      </p:pic>
    </p:spTree>
    <p:extLst>
      <p:ext uri="{BB962C8B-B14F-4D97-AF65-F5344CB8AC3E}">
        <p14:creationId xmlns:p14="http://schemas.microsoft.com/office/powerpoint/2010/main" val="3774382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1170</Words>
  <Application>Microsoft Office PowerPoint</Application>
  <PresentationFormat>寬螢幕</PresentationFormat>
  <Paragraphs>76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6" baseType="lpstr">
      <vt:lpstr>標楷體</vt:lpstr>
      <vt:lpstr>Arial</vt:lpstr>
      <vt:lpstr>Calibri</vt:lpstr>
      <vt:lpstr>Calibri Light</vt:lpstr>
      <vt:lpstr>Office 佈景主題</vt:lpstr>
      <vt:lpstr>生成式AI技術與數位行銷人才養成班 人工智慧概論</vt:lpstr>
      <vt:lpstr>HISTORY OF ARTIFICIAL INTELLIGENCE</vt:lpstr>
      <vt:lpstr>AN IMITATION OF LIFE - AUTOMATA</vt:lpstr>
      <vt:lpstr>DEFINING INTELLIGENCE - MULTIPLE INTELLIGENCES</vt:lpstr>
      <vt:lpstr>THINKING = COMPUTING - COMPUTATIONALISM</vt:lpstr>
      <vt:lpstr>STEP BY STEP - ALGORITHMS</vt:lpstr>
      <vt:lpstr>INSTRUCTING COMPUTERS - PROGRAMS</vt:lpstr>
      <vt:lpstr>A THEORETICAL COMPUTER - TURING'S UNIVERSAL MACHINE</vt:lpstr>
      <vt:lpstr>AN ELECTRIC BRAIN - NEURONS AND COMPUTATION</vt:lpstr>
      <vt:lpstr>ARTIFICIAL NEURONS - THRESHOLD LOGIC UNITS</vt:lpstr>
      <vt:lpstr>A PROGRAMMABLE COMPUTER - ENIAC</vt:lpstr>
      <vt:lpstr>A COMPUTING BLUEPRINT - VON NEUMANN ARCHITECTURE</vt:lpstr>
      <vt:lpstr>TWO KINDS OF Al - WEAK AND STRONG Al</vt:lpstr>
      <vt:lpstr>Al IN ACTION - INTELLIGENT AGENTS</vt:lpstr>
      <vt:lpstr>TRIAL AND ERROR - LEARNING TO LEARN</vt:lpstr>
      <vt:lpstr>MIMICKING THE BRAIN - CONNECTIONISM</vt:lpstr>
      <vt:lpstr>Al MODELS - CLASSICAL VS STATISTICAL Al</vt:lpstr>
      <vt:lpstr>Al MODELS - CLASSICAL VS STATISTICAL Al</vt:lpstr>
      <vt:lpstr>COMPUTING POWER - MOORE'S LAW</vt:lpstr>
      <vt:lpstr>RAW INFORMATION - TYPES OF DATA</vt:lpstr>
      <vt:lpstr>EVERYTHING, EVERYWHERE, ALL OF THE TIME - BIG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生成式AI技術與數位行銷人才養成班 人工智慧概論</dc:title>
  <dc:creator>謝欽旭</dc:creator>
  <cp:lastModifiedBy>謝欽旭</cp:lastModifiedBy>
  <cp:revision>20</cp:revision>
  <dcterms:created xsi:type="dcterms:W3CDTF">2025-04-17T13:19:43Z</dcterms:created>
  <dcterms:modified xsi:type="dcterms:W3CDTF">2025-05-05T03:35:55Z</dcterms:modified>
</cp:coreProperties>
</file>